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11/29/2021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11/29/2021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accent2"/>
                </a:solidFill>
              </a:rPr>
              <a:t>БИОХИМИЯ ПЕЧЕНИ</a:t>
            </a:r>
            <a:endParaRPr lang="ru-RU" dirty="0">
              <a:solidFill>
                <a:schemeClr val="accent2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00422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3846" y="318910"/>
            <a:ext cx="9071973" cy="5656887"/>
          </a:xfrm>
        </p:spPr>
        <p:txBody>
          <a:bodyPr>
            <a:no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АЛАНИНАМИНОТРАНСФЕРАЗА (АЛТ,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АлАТ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Внутриклеточный фермент, участвующий в обмене аминокислот. В больших концентрациях содержится в печени, почках, В мышцах - в сердце и скелетной мускулатуре. Высвобождается при повреждении ткани, особенно при поражении печени, сердца и мускулатуры.</a:t>
            </a:r>
          </a:p>
          <a:p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Референтные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интервалы: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собак - 9 - 52 Ед.; 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кошек - 19 - 79 Ед. 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лошадей - 2,7 - 20,0 ЕД;</a:t>
            </a:r>
          </a:p>
          <a:p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Повышено: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Некроз клеток, 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Инфаркт 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миокарда, сердечная 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недостаточность,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Вирусный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токсический, острые и хронические гепатиты,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холангит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жировая дистрофия печени, опухоли печени,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панкреатит, тяжелая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физическая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нагрузка, применение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антикоагулянтов</a:t>
            </a:r>
          </a:p>
          <a:p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Понижено: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Вследствие тяжелых заболеваний, разрыва печени (редко при недостатке пиридоксина (Витамина В</a:t>
            </a:r>
            <a:r>
              <a:rPr lang="ru-RU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61499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7936" y="125727"/>
            <a:ext cx="11712143" cy="6262194"/>
          </a:xfrm>
        </p:spPr>
        <p:txBody>
          <a:bodyPr>
            <a:no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ГАММА-ГЛУТАМИЛТРАНС(ПЕПТИДАЗА)ФЕРАЗА (ГГТ)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ГГТ присутствует в печени, почках, поджелудочной железе. Тест крайне чувствителен в отношении заболеваний печени. Установление высокого значения ГГТ используется для подтверждения печеночного происхождения активности сывороточной щелочной фосфатазы и заболеваний других органов желудочно-кишечного тракта. У новорожденных норма гаммы-ГТ в 2—4 раза выше, чем у взрослых.</a:t>
            </a:r>
          </a:p>
          <a:p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Референтные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интервалы: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собак - 1 - 10 Ед.;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кошек - 1 - 10 Ед.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лошадей - 1 - 20 Ед.</a:t>
            </a:r>
          </a:p>
          <a:p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Повышено: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острый вирусный и хронический Гепатит,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холестаз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опухоли и цирроз печени, поджелудочной железы, камни в желчном пузыре, острый и хронический панкреатит, гипертиреоз, постинфарктный период, обострение хронического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гломеруло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и пиелонефрита, рак поджелудочной железы и простаты; применение эстрогенов и оральных контрацептивов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Понижено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Диагност.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значения не имеет.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90609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6420" y="190122"/>
            <a:ext cx="11454566" cy="6094768"/>
          </a:xfrm>
        </p:spPr>
        <p:txBody>
          <a:bodyPr>
            <a:no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ХОЛИНЭСТЕРАЗА (ХЭ)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ХЭ содержится преимущественно в сыворотке крови, печени, поджелудочной железе, нервной ткани, скелетных мышцах. ХЭ плазмы крови - внеклеточный фермент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гликопротеиновой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природы, образующийся в клетках паренхимы печени. 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холинэстеразы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медицине используется — для диагностики возможного отравления инсектицидами и оценки функции печени. Биохимический анализ крови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холинэстеразу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используется для оценки риска осложнений при хирургических вмешательствах.</a:t>
            </a:r>
          </a:p>
          <a:p>
            <a:pPr>
              <a:spcBef>
                <a:spcPts val="0"/>
              </a:spcBef>
            </a:pP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Референтные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интервалы:</a:t>
            </a:r>
          </a:p>
          <a:p>
            <a:pPr>
              <a:spcBef>
                <a:spcPts val="0"/>
              </a:spcBef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собаки - от 2200 Е/л </a:t>
            </a:r>
          </a:p>
          <a:p>
            <a:pPr>
              <a:spcBef>
                <a:spcPts val="0"/>
              </a:spcBef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кошки - от 2000 Е/л</a:t>
            </a:r>
          </a:p>
          <a:p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Повышено: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Диагностического значения не имеет.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наблюдается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при: Нефроз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рак молочной железы, ожирение, сахарный диабет,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столбняк. Повышение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уровня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холинэстеразы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происходит на начальном этапе беременности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Понижено: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Подострые и хронические заболевания и поражения печени (в связи с нарушением синтеза ХЭ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гепатоцитами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особенно при циррозе, отравления фосфорорганическими соединениями, инфаркт миокарда, онкологические заболевания.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Понижение уровня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холинэстеразы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происходит на позднем сроке беременности, после хирургического вмешательства и при применении некоторых медицинских препаратов (оральных контрацептивов, анаболических стероидов,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глюкокортикоидов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52743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9451" y="190120"/>
            <a:ext cx="10887895" cy="6339467"/>
          </a:xfrm>
        </p:spPr>
        <p:txBody>
          <a:bodyPr>
            <a:noAutofit/>
          </a:bodyPr>
          <a:lstStyle/>
          <a:p>
            <a:r>
              <a:rPr lang="ru-RU" sz="2000" dirty="0"/>
              <a:t>БИЛИРУБИН ОБЩИЙ</a:t>
            </a:r>
          </a:p>
          <a:p>
            <a:r>
              <a:rPr lang="ru-RU" sz="2000" dirty="0"/>
              <a:t>В сыворотке крови встречается билирубин в следующих формах: прямой билирубин и непрямой билирубин. Вместе эти формы образуют общий билирубин крови, определение которого имеет важное значение в лабораторной диагностике.</a:t>
            </a:r>
          </a:p>
          <a:p>
            <a:r>
              <a:rPr lang="ru-RU" sz="2000" dirty="0" smtClean="0"/>
              <a:t>Билирубин </a:t>
            </a:r>
            <a:r>
              <a:rPr lang="ru-RU" sz="2000" dirty="0"/>
              <a:t>является продуктом метаболизма гемоглобина, конъюгируется в печени с </a:t>
            </a:r>
            <a:r>
              <a:rPr lang="ru-RU" sz="2000" dirty="0" err="1"/>
              <a:t>глюкуроновой</a:t>
            </a:r>
            <a:r>
              <a:rPr lang="ru-RU" sz="2000" dirty="0"/>
              <a:t> кислотой с образованием моно- и </a:t>
            </a:r>
            <a:r>
              <a:rPr lang="ru-RU" sz="2000" dirty="0" err="1"/>
              <a:t>диглюкуронидов</a:t>
            </a:r>
            <a:r>
              <a:rPr lang="ru-RU" sz="2000" dirty="0"/>
              <a:t>, выделяемых с желчью (прямой билирубин). Уровень билирубина в сыворотке увеличивается при заболеваниях печени, обструкции желчных путей или гемолизе. При гемолизе образуется </a:t>
            </a:r>
            <a:r>
              <a:rPr lang="ru-RU" sz="2000" dirty="0" err="1"/>
              <a:t>неконъюгированный</a:t>
            </a:r>
            <a:r>
              <a:rPr lang="ru-RU" sz="2000" dirty="0"/>
              <a:t> (непрямой) билирубин, следовательно, будет наблюдаться высокий общий билирубин при нормальном прямом.</a:t>
            </a:r>
          </a:p>
          <a:p>
            <a:r>
              <a:rPr lang="ru-RU" sz="2000" dirty="0" err="1"/>
              <a:t>Референтные</a:t>
            </a:r>
            <a:r>
              <a:rPr lang="ru-RU" sz="2000" dirty="0"/>
              <a:t> интервалы:</a:t>
            </a:r>
          </a:p>
          <a:p>
            <a:r>
              <a:rPr lang="ru-RU" sz="2000" dirty="0"/>
              <a:t>для собак - 3,0 - 13,5 </a:t>
            </a:r>
            <a:r>
              <a:rPr lang="ru-RU" sz="2000" dirty="0" err="1"/>
              <a:t>ммоль</a:t>
            </a:r>
            <a:r>
              <a:rPr lang="ru-RU" sz="2000" dirty="0"/>
              <a:t>/л; </a:t>
            </a:r>
          </a:p>
          <a:p>
            <a:r>
              <a:rPr lang="ru-RU" sz="2000" dirty="0"/>
              <a:t>для кошек - 3,0 - 12,0 </a:t>
            </a:r>
            <a:r>
              <a:rPr lang="ru-RU" sz="2000" dirty="0" err="1"/>
              <a:t>ммоль</a:t>
            </a:r>
            <a:r>
              <a:rPr lang="ru-RU" sz="2000" dirty="0"/>
              <a:t>/л. </a:t>
            </a:r>
          </a:p>
          <a:p>
            <a:r>
              <a:rPr lang="ru-RU" sz="2000" dirty="0"/>
              <a:t>для лошадей - 5,4 - 51,4 </a:t>
            </a:r>
            <a:r>
              <a:rPr lang="ru-RU" sz="2000" dirty="0" err="1"/>
              <a:t>ммоль</a:t>
            </a:r>
            <a:r>
              <a:rPr lang="ru-RU" sz="2000" dirty="0"/>
              <a:t>/л.</a:t>
            </a:r>
          </a:p>
          <a:p>
            <a:r>
              <a:rPr lang="ru-RU" sz="2000" dirty="0"/>
              <a:t>Повышено: Повреждение клеток печени различного характера, </a:t>
            </a:r>
            <a:r>
              <a:rPr lang="ru-RU" sz="2000" dirty="0" err="1"/>
              <a:t>обтурация</a:t>
            </a:r>
            <a:r>
              <a:rPr lang="ru-RU" sz="2000" dirty="0"/>
              <a:t> желчных протоков, гемолиз</a:t>
            </a:r>
          </a:p>
          <a:p>
            <a:r>
              <a:rPr lang="ru-RU" sz="2000" dirty="0"/>
              <a:t>Понижено: Заболевания костного мозга, анемия, гипоплазия, </a:t>
            </a:r>
            <a:r>
              <a:rPr lang="ru-RU" sz="2000" dirty="0" smtClean="0"/>
              <a:t>фиброз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3441843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87182" y="589366"/>
            <a:ext cx="8596668" cy="4716730"/>
          </a:xfrm>
        </p:spPr>
        <p:txBody>
          <a:bodyPr>
            <a:normAutofit/>
          </a:bodyPr>
          <a:lstStyle/>
          <a:p>
            <a:r>
              <a:rPr lang="ru-RU" sz="2400" b="1" dirty="0"/>
              <a:t>Билирубин прямой </a:t>
            </a:r>
            <a:endParaRPr lang="ru-RU" sz="2400" b="1" dirty="0" smtClean="0"/>
          </a:p>
          <a:p>
            <a:r>
              <a:rPr lang="ru-RU" sz="2400" b="1" dirty="0" err="1" smtClean="0"/>
              <a:t>Референтные</a:t>
            </a:r>
            <a:r>
              <a:rPr lang="ru-RU" sz="2400" b="1" dirty="0" smtClean="0"/>
              <a:t> </a:t>
            </a:r>
            <a:r>
              <a:rPr lang="ru-RU" sz="2400" b="1" dirty="0"/>
              <a:t>интервалы</a:t>
            </a:r>
            <a:r>
              <a:rPr lang="ru-RU" sz="2400" dirty="0"/>
              <a:t>:</a:t>
            </a:r>
          </a:p>
          <a:p>
            <a:r>
              <a:rPr lang="ru-RU" sz="2400" dirty="0"/>
              <a:t>для собак - 0,0 - 5,5 </a:t>
            </a:r>
            <a:r>
              <a:rPr lang="ru-RU" sz="2400" dirty="0" err="1"/>
              <a:t>ммоль</a:t>
            </a:r>
            <a:r>
              <a:rPr lang="ru-RU" sz="2400" dirty="0"/>
              <a:t>/л; </a:t>
            </a:r>
          </a:p>
          <a:p>
            <a:r>
              <a:rPr lang="ru-RU" sz="2400" dirty="0"/>
              <a:t>для кошек - 0,0 - 5,5 </a:t>
            </a:r>
            <a:r>
              <a:rPr lang="ru-RU" sz="2400" dirty="0" err="1"/>
              <a:t>ммоль</a:t>
            </a:r>
            <a:r>
              <a:rPr lang="ru-RU" sz="2400" dirty="0"/>
              <a:t>/л. </a:t>
            </a:r>
          </a:p>
          <a:p>
            <a:r>
              <a:rPr lang="ru-RU" sz="2400" dirty="0"/>
              <a:t>для лошадей - 0,0 - 10,0 </a:t>
            </a:r>
            <a:r>
              <a:rPr lang="ru-RU" sz="2400" dirty="0" err="1"/>
              <a:t>ммоль</a:t>
            </a:r>
            <a:r>
              <a:rPr lang="ru-RU" sz="2400" dirty="0"/>
              <a:t>/л</a:t>
            </a:r>
            <a:r>
              <a:rPr lang="ru-RU" sz="2400" dirty="0" smtClean="0"/>
              <a:t>.</a:t>
            </a:r>
          </a:p>
          <a:p>
            <a:endParaRPr lang="ru-RU" sz="2400" dirty="0"/>
          </a:p>
          <a:p>
            <a:r>
              <a:rPr lang="ru-RU" sz="2400" dirty="0"/>
              <a:t>Повышено: </a:t>
            </a:r>
            <a:r>
              <a:rPr lang="ru-RU" sz="2400" dirty="0" err="1"/>
              <a:t>обтурация</a:t>
            </a:r>
            <a:r>
              <a:rPr lang="ru-RU" sz="2400" dirty="0"/>
              <a:t> желчных протоков, </a:t>
            </a:r>
            <a:r>
              <a:rPr lang="ru-RU" sz="2400" dirty="0" err="1"/>
              <a:t>холестаз</a:t>
            </a:r>
            <a:r>
              <a:rPr lang="ru-RU" sz="2400" dirty="0"/>
              <a:t>, абсцесс печени, лептоспироз, хронический гепатит</a:t>
            </a:r>
          </a:p>
          <a:p>
            <a:r>
              <a:rPr lang="ru-RU" sz="2400" dirty="0"/>
              <a:t>Понижено: диагностического значения не имеет.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520623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1120" y="421941"/>
            <a:ext cx="9947736" cy="6223558"/>
          </a:xfrm>
        </p:spPr>
        <p:txBody>
          <a:bodyPr>
            <a:normAutofit lnSpcReduction="10000"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МОЧЕВИНА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Мочевина образуется в печени в результате обезвреживания высокотоксичного аммиака, образуемого в результате бактериального брожения в желудочно-кишечном тракте,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дезаминирования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аминокислот, пуриновых и пиримидиновых оснований, биогенных аминов и проч. Выделяется почками.</a:t>
            </a:r>
          </a:p>
          <a:p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Референтные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интервалы: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собак - 3,5 - 9,2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ммоль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/л;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кошек - 5,4 - 12,1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ммоль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/л.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лошадей - 3,5 - 8,8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ммоль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/л;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Повышено: Нарушение функции почек (почечная недостаточность), богатое белком питание, острая гемолитическая анемия, шок, стресс, рвота, понос, острый инфаркт миокарда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Понижено: Низкое поступление белка в организм, тяжелые заболевания печени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994275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07076"/>
          </a:xfrm>
        </p:spPr>
        <p:txBody>
          <a:bodyPr/>
          <a:lstStyle/>
          <a:p>
            <a:pPr algn="ctr"/>
            <a:r>
              <a:rPr lang="ru-RU" dirty="0" smtClean="0"/>
              <a:t>Обмен углеводов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73487" y="1545465"/>
            <a:ext cx="11706896" cy="4495897"/>
          </a:xfrm>
        </p:spPr>
        <p:txBody>
          <a:bodyPr/>
          <a:lstStyle/>
          <a:p>
            <a:pPr marL="0" indent="0" algn="just">
              <a:buNone/>
            </a:pPr>
            <a:r>
              <a:rPr lang="ru-RU" sz="2800" dirty="0" err="1" smtClean="0"/>
              <a:t>Нормогликемия</a:t>
            </a:r>
            <a:r>
              <a:rPr lang="ru-RU" sz="2800" dirty="0" smtClean="0"/>
              <a:t> – поддержание физиологической </a:t>
            </a:r>
            <a:r>
              <a:rPr lang="ru-RU" sz="2800" dirty="0"/>
              <a:t>концентрации глюкозы </a:t>
            </a:r>
            <a:r>
              <a:rPr lang="ru-RU" sz="2800" dirty="0" smtClean="0"/>
              <a:t>в крови</a:t>
            </a:r>
          </a:p>
          <a:p>
            <a:pPr marL="0" indent="0" algn="just">
              <a:buNone/>
            </a:pPr>
            <a:r>
              <a:rPr lang="ru-RU" sz="2800" dirty="0" err="1" smtClean="0"/>
              <a:t>Глюконеогенез</a:t>
            </a:r>
            <a:r>
              <a:rPr lang="ru-RU" sz="2800" dirty="0" smtClean="0"/>
              <a:t> – синтез глюкозы из аминокислот</a:t>
            </a:r>
          </a:p>
          <a:p>
            <a:pPr marL="0" indent="0" algn="just">
              <a:buNone/>
            </a:pPr>
            <a:endParaRPr lang="ru-RU" sz="2800" dirty="0"/>
          </a:p>
          <a:p>
            <a:pPr algn="ctr" fontAlgn="base"/>
            <a:r>
              <a:rPr lang="ru-RU" sz="2800" b="1" i="1" dirty="0"/>
              <a:t>Гликоген — </a:t>
            </a:r>
            <a:r>
              <a:rPr lang="ru-RU" sz="2800" b="1" i="1" dirty="0" err="1"/>
              <a:t>гликогенолиз</a:t>
            </a:r>
            <a:r>
              <a:rPr lang="ru-RU" sz="2800" b="1" i="1" dirty="0"/>
              <a:t> — глюкоза — </a:t>
            </a:r>
            <a:r>
              <a:rPr lang="ru-RU" sz="2800" b="1" i="1" dirty="0" err="1"/>
              <a:t>нормогликемия</a:t>
            </a:r>
            <a:endParaRPr lang="ru-RU" sz="2800" dirty="0"/>
          </a:p>
          <a:p>
            <a:pPr algn="ctr" fontAlgn="base"/>
            <a:r>
              <a:rPr lang="ru-RU" sz="2800" b="1" i="1" dirty="0"/>
              <a:t>Аминокислоты — </a:t>
            </a:r>
            <a:r>
              <a:rPr lang="ru-RU" sz="2800" b="1" i="1" dirty="0" err="1"/>
              <a:t>глюконеогенез</a:t>
            </a:r>
            <a:r>
              <a:rPr lang="ru-RU" sz="2800" b="1" i="1" dirty="0"/>
              <a:t> — глюкоза — </a:t>
            </a:r>
            <a:r>
              <a:rPr lang="ru-RU" sz="2800" b="1" i="1" dirty="0" err="1"/>
              <a:t>нормогликемия</a:t>
            </a:r>
            <a:endParaRPr lang="ru-RU" sz="2800" dirty="0"/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546433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6274" y="192647"/>
            <a:ext cx="8596668" cy="716924"/>
          </a:xfrm>
        </p:spPr>
        <p:txBody>
          <a:bodyPr/>
          <a:lstStyle/>
          <a:p>
            <a:pPr algn="ctr"/>
            <a:r>
              <a:rPr lang="ru-RU" dirty="0"/>
              <a:t>Обмен белков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708338"/>
            <a:ext cx="9960615" cy="507427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smtClean="0"/>
              <a:t>											</a:t>
            </a:r>
            <a:r>
              <a:rPr lang="ru-RU" sz="2400" dirty="0" smtClean="0"/>
              <a:t>углеводы</a:t>
            </a:r>
          </a:p>
          <a:p>
            <a:pPr marL="0" indent="0">
              <a:buNone/>
            </a:pPr>
            <a:r>
              <a:rPr lang="ru-RU" sz="2400" dirty="0" err="1" smtClean="0"/>
              <a:t>Дезаминирование</a:t>
            </a:r>
            <a:r>
              <a:rPr lang="ru-RU" sz="2400" dirty="0" smtClean="0"/>
              <a:t> аминокислот </a:t>
            </a:r>
          </a:p>
          <a:p>
            <a:pPr marL="0" indent="0">
              <a:buNone/>
            </a:pPr>
            <a:r>
              <a:rPr lang="ru-RU" sz="2400" dirty="0"/>
              <a:t>	</a:t>
            </a:r>
            <a:r>
              <a:rPr lang="ru-RU" sz="2400" dirty="0" smtClean="0"/>
              <a:t>										липиды</a:t>
            </a:r>
          </a:p>
          <a:p>
            <a:pPr marL="0" indent="0">
              <a:buNone/>
            </a:pPr>
            <a:endParaRPr lang="ru-RU" sz="2400" dirty="0"/>
          </a:p>
          <a:p>
            <a:pPr marL="0" indent="0" algn="ctr">
              <a:buNone/>
            </a:pPr>
            <a:r>
              <a:rPr lang="ru-RU" sz="2400" dirty="0" err="1"/>
              <a:t>Аланин</a:t>
            </a:r>
            <a:r>
              <a:rPr lang="ru-RU" sz="2400" dirty="0"/>
              <a:t> + </a:t>
            </a:r>
            <a:r>
              <a:rPr lang="ru-RU" sz="2400" dirty="0" err="1"/>
              <a:t>альфакетоглютарат</a:t>
            </a:r>
            <a:r>
              <a:rPr lang="ru-RU" sz="2400" dirty="0"/>
              <a:t> = </a:t>
            </a:r>
            <a:r>
              <a:rPr lang="ru-RU" sz="2400" dirty="0" err="1"/>
              <a:t>пируват</a:t>
            </a:r>
            <a:r>
              <a:rPr lang="ru-RU" sz="2400" dirty="0"/>
              <a:t> + </a:t>
            </a:r>
            <a:r>
              <a:rPr lang="ru-RU" sz="2400" dirty="0" err="1"/>
              <a:t>глутамат</a:t>
            </a:r>
            <a:endParaRPr lang="ru-RU" sz="2400" dirty="0"/>
          </a:p>
          <a:p>
            <a:pPr marL="0" indent="0" algn="ctr">
              <a:buNone/>
            </a:pPr>
            <a:r>
              <a:rPr lang="ru-RU" sz="2400" dirty="0" err="1"/>
              <a:t>Аспартат</a:t>
            </a:r>
            <a:r>
              <a:rPr lang="ru-RU" sz="2400" dirty="0"/>
              <a:t> + </a:t>
            </a:r>
            <a:r>
              <a:rPr lang="ru-RU" sz="2400" dirty="0" err="1"/>
              <a:t>альфакетоглютарат</a:t>
            </a:r>
            <a:r>
              <a:rPr lang="ru-RU" sz="2400" dirty="0"/>
              <a:t> = </a:t>
            </a:r>
            <a:r>
              <a:rPr lang="ru-RU" sz="2400" dirty="0" err="1"/>
              <a:t>оксалоацетат</a:t>
            </a:r>
            <a:r>
              <a:rPr lang="ru-RU" sz="2400" dirty="0"/>
              <a:t> + </a:t>
            </a:r>
            <a:r>
              <a:rPr lang="ru-RU" sz="2400" dirty="0" err="1"/>
              <a:t>глутамат</a:t>
            </a:r>
            <a:endParaRPr lang="ru-RU" sz="2400" dirty="0"/>
          </a:p>
          <a:p>
            <a:pPr marL="0" indent="0">
              <a:buNone/>
            </a:pPr>
            <a:endParaRPr lang="ru-RU" sz="2400" dirty="0" smtClean="0"/>
          </a:p>
          <a:p>
            <a:pPr marL="0" indent="0" algn="just">
              <a:buNone/>
            </a:pPr>
            <a:r>
              <a:rPr lang="ru-RU" sz="2400" dirty="0" smtClean="0"/>
              <a:t>Печень </a:t>
            </a:r>
            <a:r>
              <a:rPr lang="ru-RU" sz="2400" dirty="0"/>
              <a:t>синтезирует множество белков, включая альбумин и фибриноген, большинство из </a:t>
            </a:r>
            <a:r>
              <a:rPr lang="ru-RU" sz="2400" dirty="0" err="1"/>
              <a:t>альфаглобулинов</a:t>
            </a:r>
            <a:r>
              <a:rPr lang="ru-RU" sz="2400" dirty="0"/>
              <a:t>, некоторые </a:t>
            </a:r>
            <a:r>
              <a:rPr lang="ru-RU" sz="2400" dirty="0" err="1"/>
              <a:t>беттаглобулины</a:t>
            </a:r>
            <a:r>
              <a:rPr lang="ru-RU" sz="2400" dirty="0"/>
              <a:t>, </a:t>
            </a:r>
            <a:r>
              <a:rPr lang="ru-RU" sz="2400" dirty="0" err="1"/>
              <a:t>церулоплазмин</a:t>
            </a:r>
            <a:r>
              <a:rPr lang="ru-RU" sz="2400" dirty="0"/>
              <a:t>, </a:t>
            </a:r>
            <a:r>
              <a:rPr lang="ru-RU" sz="2400" dirty="0" err="1"/>
              <a:t>ферритин</a:t>
            </a:r>
            <a:r>
              <a:rPr lang="ru-RU" sz="2400" dirty="0"/>
              <a:t> и другие</a:t>
            </a:r>
            <a:r>
              <a:rPr lang="ru-RU" sz="2400" dirty="0" smtClean="0"/>
              <a:t>.</a:t>
            </a:r>
          </a:p>
          <a:p>
            <a:pPr marL="0" indent="0">
              <a:buNone/>
            </a:pPr>
            <a:endParaRPr lang="ru-RU" sz="2400" dirty="0"/>
          </a:p>
          <a:p>
            <a:pPr marL="0" indent="0" algn="ctr">
              <a:buNone/>
            </a:pPr>
            <a:r>
              <a:rPr lang="pt-BR" sz="2400" dirty="0"/>
              <a:t>2NH3 + CO2 + 3ATФ +H2O = мочевина + 2 AДФ = </a:t>
            </a:r>
            <a:r>
              <a:rPr lang="pt-BR" sz="2400" dirty="0" smtClean="0"/>
              <a:t>4P</a:t>
            </a:r>
            <a:r>
              <a:rPr lang="ru-RU" sz="2400" dirty="0" smtClean="0"/>
              <a:t>О4</a:t>
            </a:r>
            <a:r>
              <a:rPr lang="pt-BR" sz="2400" dirty="0" smtClean="0"/>
              <a:t> </a:t>
            </a:r>
            <a:r>
              <a:rPr lang="pt-BR" sz="2400" dirty="0"/>
              <a:t>+ AMФ + 2H</a:t>
            </a:r>
            <a:endParaRPr lang="ru-RU" sz="2400" dirty="0" smtClean="0"/>
          </a:p>
          <a:p>
            <a:pPr marL="0" indent="0">
              <a:buNone/>
            </a:pPr>
            <a:endParaRPr lang="ru-RU" dirty="0"/>
          </a:p>
        </p:txBody>
      </p:sp>
      <p:cxnSp>
        <p:nvCxnSpPr>
          <p:cNvPr id="5" name="Прямая со стрелкой 4"/>
          <p:cNvCxnSpPr/>
          <p:nvPr/>
        </p:nvCxnSpPr>
        <p:spPr>
          <a:xfrm flipV="1">
            <a:off x="4975668" y="909571"/>
            <a:ext cx="746975" cy="2318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4975667" y="1509511"/>
            <a:ext cx="746975" cy="2951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416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4759" y="120203"/>
            <a:ext cx="8596668" cy="66540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Липидный </a:t>
            </a:r>
            <a:r>
              <a:rPr lang="ru-RU" dirty="0"/>
              <a:t>обмен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9603" y="785611"/>
            <a:ext cx="11673507" cy="574397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 smtClean="0"/>
              <a:t>Печень </a:t>
            </a:r>
            <a:r>
              <a:rPr lang="ru-RU" sz="2400" dirty="0"/>
              <a:t>в качестве посредника принимает участие в метаболизме липидов: </a:t>
            </a:r>
            <a:endParaRPr lang="ru-RU" sz="2400" dirty="0" smtClean="0"/>
          </a:p>
          <a:p>
            <a:pPr marL="0" indent="0">
              <a:buNone/>
            </a:pPr>
            <a:r>
              <a:rPr lang="ru-RU" sz="2400" dirty="0" smtClean="0"/>
              <a:t>1) синтез </a:t>
            </a:r>
            <a:r>
              <a:rPr lang="ru-RU" sz="2400" dirty="0"/>
              <a:t>триглицеридов, </a:t>
            </a:r>
            <a:endParaRPr lang="ru-RU" sz="2400" dirty="0" smtClean="0"/>
          </a:p>
          <a:p>
            <a:pPr marL="0" indent="0">
              <a:buNone/>
            </a:pPr>
            <a:r>
              <a:rPr lang="ru-RU" sz="2400" dirty="0" smtClean="0"/>
              <a:t>2</a:t>
            </a:r>
            <a:r>
              <a:rPr lang="ru-RU" sz="2400" dirty="0"/>
              <a:t>) окисление жирных кислот и </a:t>
            </a:r>
            <a:endParaRPr lang="ru-RU" sz="2400" dirty="0" smtClean="0"/>
          </a:p>
          <a:p>
            <a:pPr marL="0" indent="0">
              <a:buNone/>
            </a:pPr>
            <a:r>
              <a:rPr lang="ru-RU" sz="2400" dirty="0" smtClean="0"/>
              <a:t>3</a:t>
            </a:r>
            <a:r>
              <a:rPr lang="ru-RU" sz="2400" dirty="0"/>
              <a:t>) синтез холестерина, его аккумулирование, выделение и транспортировка.</a:t>
            </a:r>
          </a:p>
          <a:p>
            <a:pPr marL="0" indent="0" algn="just">
              <a:buNone/>
            </a:pPr>
            <a:r>
              <a:rPr lang="ru-RU" sz="2400" dirty="0"/>
              <a:t>Печень синтезирует плазматические факторы свертывания крови I (фибриноген), II (протромбин), V, VII, VIII, IX, X. Факторы II, VII, IX и Х являются витамин К-зависимыми. При заболеваниях печени наиболее важными являются факторы с самым коротким </a:t>
            </a:r>
            <a:r>
              <a:rPr lang="ru-RU" sz="2400" dirty="0" smtClean="0"/>
              <a:t>периодом </a:t>
            </a:r>
            <a:r>
              <a:rPr lang="ru-RU" sz="2400" dirty="0"/>
              <a:t>полураспада – факторы VII и VIII</a:t>
            </a:r>
            <a:r>
              <a:rPr lang="ru-RU" sz="2400" dirty="0" smtClean="0"/>
              <a:t>.</a:t>
            </a:r>
          </a:p>
          <a:p>
            <a:pPr marL="0" indent="0" algn="just">
              <a:buNone/>
            </a:pPr>
            <a:endParaRPr lang="ru-RU" sz="2400" dirty="0" smtClean="0"/>
          </a:p>
          <a:p>
            <a:pPr marL="0" indent="0" algn="ctr">
              <a:buNone/>
            </a:pPr>
            <a:r>
              <a:rPr lang="ru-RU" sz="2400" dirty="0"/>
              <a:t>Желчеотделение</a:t>
            </a:r>
          </a:p>
          <a:p>
            <a:pPr marL="0" indent="0" algn="just">
              <a:buNone/>
            </a:pPr>
            <a:r>
              <a:rPr lang="ru-RU" sz="2400" dirty="0"/>
              <a:t>Желчь - слабощелочная </a:t>
            </a:r>
            <a:r>
              <a:rPr lang="ru-RU" sz="2400" dirty="0" err="1"/>
              <a:t>изотоничная</a:t>
            </a:r>
            <a:r>
              <a:rPr lang="ru-RU" sz="2400" dirty="0"/>
              <a:t> смесь солей желчных кислот, желчных пигментов, фосфолипидов, холестерина, электролитов и воды. Желчные кислоты и соли желчных кислот являются основным компонентом желчи.</a:t>
            </a:r>
          </a:p>
        </p:txBody>
      </p:sp>
    </p:spTree>
    <p:extLst>
      <p:ext uri="{BB962C8B-B14F-4D97-AF65-F5344CB8AC3E}">
        <p14:creationId xmlns:p14="http://schemas.microsoft.com/office/powerpoint/2010/main" val="40238443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210355"/>
            <a:ext cx="8596668" cy="652530"/>
          </a:xfrm>
        </p:spPr>
        <p:txBody>
          <a:bodyPr/>
          <a:lstStyle/>
          <a:p>
            <a:pPr algn="ctr"/>
            <a:r>
              <a:rPr lang="ru-RU" dirty="0"/>
              <a:t>Метаболизм </a:t>
            </a:r>
            <a:r>
              <a:rPr lang="ru-RU" dirty="0" err="1"/>
              <a:t>порфирина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862885"/>
            <a:ext cx="11158351" cy="584700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400" dirty="0" err="1"/>
              <a:t>Порфирины</a:t>
            </a:r>
            <a:r>
              <a:rPr lang="ru-RU" sz="2400" dirty="0"/>
              <a:t> - промежуточный продукт биосинтеза </a:t>
            </a:r>
            <a:r>
              <a:rPr lang="ru-RU" sz="2400" dirty="0" err="1"/>
              <a:t>гема</a:t>
            </a:r>
            <a:r>
              <a:rPr lang="ru-RU" sz="2400" dirty="0"/>
              <a:t>. В норме </a:t>
            </a:r>
            <a:r>
              <a:rPr lang="ru-RU" sz="2400" dirty="0" err="1"/>
              <a:t>порфирины</a:t>
            </a:r>
            <a:r>
              <a:rPr lang="ru-RU" sz="2400" dirty="0"/>
              <a:t> превращаются в часть гемоглобина, способную транспортировать кислород, а также в миоглобин, </a:t>
            </a:r>
            <a:r>
              <a:rPr lang="ru-RU" sz="2400" dirty="0" err="1"/>
              <a:t>цитохромы</a:t>
            </a:r>
            <a:r>
              <a:rPr lang="ru-RU" sz="2400" dirty="0"/>
              <a:t>, каталазу и </a:t>
            </a:r>
            <a:r>
              <a:rPr lang="ru-RU" sz="2400" dirty="0" err="1"/>
              <a:t>пероксидазу</a:t>
            </a:r>
            <a:r>
              <a:rPr lang="ru-RU" sz="2400" dirty="0"/>
              <a:t>. Для </a:t>
            </a:r>
            <a:r>
              <a:rPr lang="ru-RU" sz="2400" dirty="0" err="1"/>
              <a:t>порфиринов</a:t>
            </a:r>
            <a:r>
              <a:rPr lang="ru-RU" sz="2400" dirty="0"/>
              <a:t> печень </a:t>
            </a:r>
            <a:r>
              <a:rPr lang="ru-RU" sz="2400" dirty="0" smtClean="0"/>
              <a:t>выполняет </a:t>
            </a:r>
            <a:r>
              <a:rPr lang="ru-RU" sz="2400" dirty="0"/>
              <a:t>синтетическую и выделительную функции</a:t>
            </a:r>
            <a:r>
              <a:rPr lang="ru-RU" sz="2400" dirty="0" smtClean="0"/>
              <a:t>.</a:t>
            </a:r>
          </a:p>
          <a:p>
            <a:pPr marL="0" indent="0">
              <a:buNone/>
            </a:pPr>
            <a:endParaRPr lang="ru-RU" sz="2400" dirty="0"/>
          </a:p>
          <a:p>
            <a:pPr marL="0" indent="0" algn="ctr">
              <a:buNone/>
            </a:pPr>
            <a:r>
              <a:rPr lang="ru-RU" sz="2400" dirty="0"/>
              <a:t>Обмен металлов</a:t>
            </a:r>
          </a:p>
          <a:p>
            <a:pPr marL="0" indent="0" algn="just">
              <a:buNone/>
            </a:pPr>
            <a:r>
              <a:rPr lang="ru-RU" sz="2400" dirty="0"/>
              <a:t>Печень является местом хранения железа, которое в чрезмерных количествах в кровяном русле может быть токсичным (</a:t>
            </a:r>
            <a:r>
              <a:rPr lang="ru-RU" sz="2400" dirty="0" err="1"/>
              <a:t>гемохроматоз</a:t>
            </a:r>
            <a:r>
              <a:rPr lang="ru-RU" sz="2400" dirty="0"/>
              <a:t>). </a:t>
            </a:r>
            <a:r>
              <a:rPr lang="ru-RU" sz="2400" dirty="0" smtClean="0"/>
              <a:t>Железо </a:t>
            </a:r>
            <a:r>
              <a:rPr lang="ru-RU" sz="2400" dirty="0"/>
              <a:t>хранится в виде </a:t>
            </a:r>
            <a:r>
              <a:rPr lang="ru-RU" sz="2400" dirty="0" err="1"/>
              <a:t>ферритина</a:t>
            </a:r>
            <a:r>
              <a:rPr lang="ru-RU" sz="2400" dirty="0"/>
              <a:t> внутри клеток некоторых тканей, среди которых печеночная паренхима обладает наибольшей емкостью хранения. </a:t>
            </a:r>
            <a:r>
              <a:rPr lang="ru-RU" sz="2400" dirty="0" smtClean="0"/>
              <a:t>Избыток накапливается </a:t>
            </a:r>
            <a:r>
              <a:rPr lang="ru-RU" sz="2400" dirty="0"/>
              <a:t>в виде </a:t>
            </a:r>
            <a:r>
              <a:rPr lang="ru-RU" sz="2400" dirty="0" err="1"/>
              <a:t>гемосидерина</a:t>
            </a:r>
            <a:r>
              <a:rPr lang="ru-RU" sz="2400" dirty="0"/>
              <a:t>. Кроме железа печень содержит медь в качестве составной части специфических белков, таких как </a:t>
            </a:r>
            <a:r>
              <a:rPr lang="ru-RU" sz="2400" dirty="0" err="1"/>
              <a:t>цитохромоксидаза</a:t>
            </a:r>
            <a:r>
              <a:rPr lang="ru-RU" sz="2400" dirty="0"/>
              <a:t>, </a:t>
            </a:r>
            <a:r>
              <a:rPr lang="ru-RU" sz="2400" dirty="0" err="1"/>
              <a:t>митохондриальная</a:t>
            </a:r>
            <a:r>
              <a:rPr lang="ru-RU" sz="2400" dirty="0"/>
              <a:t> </a:t>
            </a:r>
            <a:r>
              <a:rPr lang="ru-RU" sz="2400" dirty="0" err="1"/>
              <a:t>моноаминоксидазы</a:t>
            </a:r>
            <a:r>
              <a:rPr lang="ru-RU" sz="2400" dirty="0"/>
              <a:t> и </a:t>
            </a:r>
            <a:r>
              <a:rPr lang="ru-RU" sz="2400" dirty="0" err="1"/>
              <a:t>церулоплазмин</a:t>
            </a:r>
            <a:r>
              <a:rPr lang="ru-RU" sz="2400" dirty="0"/>
              <a:t>. Мобилизация меди из </a:t>
            </a:r>
            <a:r>
              <a:rPr lang="ru-RU" sz="2400" dirty="0" err="1"/>
              <a:t>гепатоцитов</a:t>
            </a:r>
            <a:r>
              <a:rPr lang="ru-RU" sz="2400" dirty="0"/>
              <a:t> происходит за счет двух механизмов - связывание </a:t>
            </a:r>
            <a:r>
              <a:rPr lang="ru-RU" sz="2400" dirty="0" err="1"/>
              <a:t>церулоплазмина</a:t>
            </a:r>
            <a:r>
              <a:rPr lang="ru-RU" sz="2400" dirty="0"/>
              <a:t> и секреция желчи.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263600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4268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Обмен витаминов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0974" y="1568161"/>
            <a:ext cx="8596668" cy="3880773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sz="2400" dirty="0" smtClean="0"/>
              <a:t>Печень </a:t>
            </a:r>
            <a:r>
              <a:rPr lang="ru-RU" sz="2400" dirty="0"/>
              <a:t>играет важную роль в метаболизме витаминов. Так, желчь способствует поглощению жирорастворимых витаминов (A, D, E, </a:t>
            </a:r>
            <a:r>
              <a:rPr lang="ru-RU" sz="2400" dirty="0" smtClean="0"/>
              <a:t>K, </a:t>
            </a:r>
            <a:r>
              <a:rPr lang="en-US" sz="2400" dirty="0" smtClean="0"/>
              <a:t>F</a:t>
            </a:r>
            <a:r>
              <a:rPr lang="ru-RU" sz="2400" dirty="0" smtClean="0"/>
              <a:t>), </a:t>
            </a:r>
            <a:r>
              <a:rPr lang="ru-RU" sz="2400" dirty="0"/>
              <a:t>а сама печень является хранилищем витаминов. Водорастворимые витамины, кроме витамина В</a:t>
            </a:r>
            <a:r>
              <a:rPr lang="ru-RU" sz="2000" dirty="0"/>
              <a:t>12</a:t>
            </a:r>
            <a:r>
              <a:rPr lang="ru-RU" sz="2400" dirty="0"/>
              <a:t> (</a:t>
            </a:r>
            <a:r>
              <a:rPr lang="ru-RU" sz="2400" dirty="0" err="1"/>
              <a:t>цианокобаламин</a:t>
            </a:r>
            <a:r>
              <a:rPr lang="ru-RU" sz="2400" dirty="0"/>
              <a:t>), легко всасываются из тонкой кишки. Эти витамины в основном используются в качестве </a:t>
            </a:r>
            <a:r>
              <a:rPr lang="ru-RU" sz="2400" dirty="0" err="1"/>
              <a:t>коэнзимных</a:t>
            </a:r>
            <a:r>
              <a:rPr lang="ru-RU" sz="2400" dirty="0"/>
              <a:t> предшественников в процессах обмена веществ. </a:t>
            </a:r>
            <a:r>
              <a:rPr lang="ru-RU" sz="2400" dirty="0" smtClean="0"/>
              <a:t>Б</a:t>
            </a:r>
            <a:r>
              <a:rPr lang="en-US" sz="2400" dirty="0" smtClean="0"/>
              <a:t>ó</a:t>
            </a:r>
            <a:r>
              <a:rPr lang="ru-RU" sz="2400" dirty="0" err="1" smtClean="0"/>
              <a:t>льшое</a:t>
            </a:r>
            <a:r>
              <a:rPr lang="ru-RU" sz="2400" dirty="0" smtClean="0"/>
              <a:t> </a:t>
            </a:r>
            <a:r>
              <a:rPr lang="ru-RU" sz="2400" dirty="0"/>
              <a:t>количество всех водорастворимых витаминов, </a:t>
            </a:r>
            <a:r>
              <a:rPr lang="ru-RU" sz="2400" dirty="0" smtClean="0"/>
              <a:t>в незначительных количествах, за </a:t>
            </a:r>
            <a:r>
              <a:rPr lang="ru-RU" sz="2400" dirty="0"/>
              <a:t>исключением витамина С, хранится в печени.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437889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10205314" cy="691166"/>
          </a:xfrm>
        </p:spPr>
        <p:txBody>
          <a:bodyPr>
            <a:normAutofit fontScale="90000"/>
          </a:bodyPr>
          <a:lstStyle/>
          <a:p>
            <a:r>
              <a:rPr lang="ru-RU" dirty="0"/>
              <a:t>Метаболизм </a:t>
            </a:r>
            <a:r>
              <a:rPr lang="ru-RU" dirty="0" err="1"/>
              <a:t>ксенобиотиков</a:t>
            </a:r>
            <a:r>
              <a:rPr lang="ru-RU" dirty="0"/>
              <a:t> (чужеродных веществ)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44760" y="1516645"/>
            <a:ext cx="9561370" cy="4343242"/>
          </a:xfrm>
        </p:spPr>
        <p:txBody>
          <a:bodyPr/>
          <a:lstStyle/>
          <a:p>
            <a:pPr marL="0" indent="0" algn="just">
              <a:buNone/>
            </a:pPr>
            <a:r>
              <a:rPr lang="ru-RU" sz="2400" dirty="0" smtClean="0"/>
              <a:t>Многочисленные </a:t>
            </a:r>
            <a:r>
              <a:rPr lang="ru-RU" sz="2400" dirty="0"/>
              <a:t>чужеродные соединения, включая лекарства, находились бы в организме неопределенное время, если бы не подвергались </a:t>
            </a:r>
            <a:r>
              <a:rPr lang="ru-RU" sz="2400" dirty="0" err="1"/>
              <a:t>биотрансформации</a:t>
            </a:r>
            <a:r>
              <a:rPr lang="ru-RU" sz="2400" dirty="0"/>
              <a:t> в печени. Печень является важным органом, от функции которого зависит токсичность лекарственного препарата или токсинов на организм в целом. Ключевая роль печени объясняется тем, что 75-80% печеночного кровотока составляет кровь, оттекающая непосредственно от желудочно-кишечного тракта и селезенки. Эта кровь транспортирует не только питательные вещества, но и бактерии и бактериальные антигены, наркотики и ксенобиотики, которые всасываются из кишечника.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281993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04045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Иммунный контроль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571222"/>
            <a:ext cx="9368187" cy="3880773"/>
          </a:xfrm>
        </p:spPr>
        <p:txBody>
          <a:bodyPr/>
          <a:lstStyle/>
          <a:p>
            <a:pPr marL="0" indent="0" algn="just">
              <a:buNone/>
            </a:pPr>
            <a:r>
              <a:rPr lang="ru-RU" sz="2800" dirty="0" smtClean="0"/>
              <a:t>Ретикулоэндотелиальная </a:t>
            </a:r>
            <a:r>
              <a:rPr lang="ru-RU" sz="2800" dirty="0"/>
              <a:t>система печени удаляет микробы, эндотоксины, </a:t>
            </a:r>
            <a:r>
              <a:rPr lang="ru-RU" sz="2800" dirty="0" err="1"/>
              <a:t>энтеротоксины</a:t>
            </a:r>
            <a:r>
              <a:rPr lang="ru-RU" sz="2800" dirty="0"/>
              <a:t> и экзотоксины. Печень регулирует Т-клеточный гомеостаз, индуцирует Т-клеточную толерантность и/а также поддерживает внутрипеченочный Т-клеточный ответ против </a:t>
            </a:r>
            <a:r>
              <a:rPr lang="ru-RU" sz="2800" dirty="0" err="1"/>
              <a:t>гепатотропных</a:t>
            </a:r>
            <a:r>
              <a:rPr lang="ru-RU" sz="2800" dirty="0"/>
              <a:t> патогенов.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931402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8697" y="589366"/>
            <a:ext cx="9432581" cy="5669766"/>
          </a:xfrm>
        </p:spPr>
        <p:txBody>
          <a:bodyPr>
            <a:normAutofit fontScale="25000" lnSpcReduction="20000"/>
          </a:bodyPr>
          <a:lstStyle/>
          <a:p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АСПАРТАТАМИНОТРАСФЕРАЗА (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ACT</a:t>
            </a:r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АсАТ</a:t>
            </a:r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Внутриклеточный фермент, участвующий в обмене аминокислот. В больших концентрациях содержится в печени, сердечной мышце, скелетной мускулатуре, мозге, эритроцитах. При разрушении клеток этих органов, вызванных различными патологическими процессами, происходит выделение АЛТ в кровь. В здоровом организме содержание показателя АЛТ в крови незначительно.</a:t>
            </a:r>
          </a:p>
          <a:p>
            <a:r>
              <a:rPr lang="ru-RU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Референтные</a:t>
            </a:r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интервалы:</a:t>
            </a:r>
          </a:p>
          <a:p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собак - 11 - 42 Ед.; </a:t>
            </a:r>
          </a:p>
          <a:p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кошек - 9 - 29 Ед. </a:t>
            </a:r>
          </a:p>
          <a:p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лошадей - 130 - 300 Ед.</a:t>
            </a:r>
          </a:p>
          <a:p>
            <a:r>
              <a:rPr lang="ru-RU" sz="8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Повышено: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Некроз клеток печени любой этиологии (вирусный гепатит, токсическое поражение печени), </a:t>
            </a:r>
          </a:p>
          <a:p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острые и хронические гепатиты, цирроз 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печени, сердечная 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недостаточность, некроз сердечной мышцы, 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миокардит, некроз 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или травма скелетных мышц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жировая 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дистрофия печени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поражение 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тканей мозга, 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почек, панкреатит</a:t>
            </a:r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применение антикоагулянтов, витамина С</a:t>
            </a:r>
          </a:p>
          <a:p>
            <a:r>
              <a:rPr lang="ru-RU" sz="8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Понижено: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Диагностического значения не имеет (редко при недостатке пиридоксина (Витамина В</a:t>
            </a:r>
            <a:r>
              <a:rPr lang="ru-RU" sz="8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4011866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69</TotalTime>
  <Words>1322</Words>
  <Application>Microsoft Office PowerPoint</Application>
  <PresentationFormat>Широкоэкранный</PresentationFormat>
  <Paragraphs>97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Times New Roman</vt:lpstr>
      <vt:lpstr>Trebuchet MS</vt:lpstr>
      <vt:lpstr>Wingdings 3</vt:lpstr>
      <vt:lpstr>Грань</vt:lpstr>
      <vt:lpstr>БИОХИМИЯ ПЕЧЕНИ</vt:lpstr>
      <vt:lpstr>Обмен углеводов</vt:lpstr>
      <vt:lpstr>Обмен белков</vt:lpstr>
      <vt:lpstr>Липидный обмен </vt:lpstr>
      <vt:lpstr>Метаболизм порфирина</vt:lpstr>
      <vt:lpstr>Обмен витаминов </vt:lpstr>
      <vt:lpstr>Метаболизм ксенобиотиков (чужеродных веществ) </vt:lpstr>
      <vt:lpstr>Иммунный контроль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БИОХИМИЯ ПЕЧЕНИ</dc:title>
  <dc:creator>Пользователь Windows</dc:creator>
  <cp:lastModifiedBy>1</cp:lastModifiedBy>
  <cp:revision>10</cp:revision>
  <dcterms:created xsi:type="dcterms:W3CDTF">2017-11-29T17:36:03Z</dcterms:created>
  <dcterms:modified xsi:type="dcterms:W3CDTF">2021-11-29T08:24:12Z</dcterms:modified>
</cp:coreProperties>
</file>